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3442950" cy="7561263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1209816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72120" y="4059720"/>
            <a:ext cx="1209816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721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8713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762440" y="176904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852760" y="176904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72120" y="405972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762440" y="405972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852760" y="405972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72120" y="1769040"/>
            <a:ext cx="1209816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1209816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72120" y="301680"/>
            <a:ext cx="1209816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721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72120" y="1769040"/>
            <a:ext cx="1209816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8713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72120" y="4059720"/>
            <a:ext cx="1209816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1209816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72120" y="4059720"/>
            <a:ext cx="1209816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721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8713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762440" y="176904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852760" y="176904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72120" y="405972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762440" y="405972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852760" y="405972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72120" y="1769040"/>
            <a:ext cx="1209816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1209816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1209816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72120" y="301680"/>
            <a:ext cx="1209816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721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8713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72120" y="4059720"/>
            <a:ext cx="1209816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1209816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72120" y="4059720"/>
            <a:ext cx="1209816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721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8713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762440" y="176904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8852760" y="176904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72120" y="405972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4762440" y="405972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8852760" y="4059720"/>
            <a:ext cx="389520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72120" y="301680"/>
            <a:ext cx="1209816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721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871320" y="405972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721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871320" y="1769040"/>
            <a:ext cx="590364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72120" y="4059720"/>
            <a:ext cx="12098160" cy="209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Logo ELI rgb svg" descr=""/>
          <p:cNvPicPr/>
          <p:nvPr/>
        </p:nvPicPr>
        <p:blipFill>
          <a:blip r:embed="rId2"/>
          <a:stretch/>
        </p:blipFill>
        <p:spPr>
          <a:xfrm>
            <a:off x="543240" y="432000"/>
            <a:ext cx="1991520" cy="925200"/>
          </a:xfrm>
          <a:prstGeom prst="rect">
            <a:avLst/>
          </a:prstGeom>
          <a:ln w="0">
            <a:noFill/>
          </a:ln>
        </p:spPr>
      </p:pic>
      <p:pic>
        <p:nvPicPr>
          <p:cNvPr id="1" name="Logo znak rgb svg" descr=""/>
          <p:cNvPicPr/>
          <p:nvPr/>
        </p:nvPicPr>
        <p:blipFill>
          <a:blip r:embed="rId3"/>
          <a:stretch/>
        </p:blipFill>
        <p:spPr>
          <a:xfrm>
            <a:off x="7989120" y="1748160"/>
            <a:ext cx="3694680" cy="406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72120" y="1769040"/>
            <a:ext cx="1209816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ogo ELI rgb svg" descr=""/>
          <p:cNvPicPr/>
          <p:nvPr/>
        </p:nvPicPr>
        <p:blipFill>
          <a:blip r:embed="rId2"/>
          <a:stretch/>
        </p:blipFill>
        <p:spPr>
          <a:xfrm>
            <a:off x="543240" y="432000"/>
            <a:ext cx="1991520" cy="92520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72120" y="1769040"/>
            <a:ext cx="1209816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250600" y="7041600"/>
            <a:ext cx="40572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Date: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7423200" y="7041600"/>
            <a:ext cx="45108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Page: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1" name="Line 3"/>
          <p:cNvSpPr/>
          <p:nvPr/>
        </p:nvSpPr>
        <p:spPr>
          <a:xfrm>
            <a:off x="6970320" y="7164000"/>
            <a:ext cx="360" cy="123120"/>
          </a:xfrm>
          <a:prstGeom prst="line">
            <a:avLst/>
          </a:prstGeom>
          <a:ln w="32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2" name="Logo ELI rgb svg" descr=""/>
          <p:cNvPicPr/>
          <p:nvPr/>
        </p:nvPicPr>
        <p:blipFill>
          <a:blip r:embed="rId2"/>
          <a:stretch/>
        </p:blipFill>
        <p:spPr>
          <a:xfrm>
            <a:off x="543240" y="432000"/>
            <a:ext cx="1991520" cy="925200"/>
          </a:xfrm>
          <a:prstGeom prst="rect">
            <a:avLst/>
          </a:prstGeom>
          <a:ln w="0">
            <a:noFill/>
          </a:ln>
        </p:spPr>
      </p:pic>
      <p:pic>
        <p:nvPicPr>
          <p:cNvPr id="83" name="Logo znak rgb svg" descr=""/>
          <p:cNvPicPr/>
          <p:nvPr/>
        </p:nvPicPr>
        <p:blipFill>
          <a:blip r:embed="rId3"/>
          <a:stretch/>
        </p:blipFill>
        <p:spPr>
          <a:xfrm>
            <a:off x="7989120" y="1748160"/>
            <a:ext cx="3694680" cy="406404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72120" y="301680"/>
            <a:ext cx="120981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72120" y="1769040"/>
            <a:ext cx="1209816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2"/>
          <p:cNvSpPr/>
          <p:nvPr/>
        </p:nvSpPr>
        <p:spPr>
          <a:xfrm>
            <a:off x="552960" y="2592000"/>
            <a:ext cx="6399720" cy="13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EPICS on the Web: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Modernizing graphical user interfaces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3" name="TextShape 3"/>
          <p:cNvSpPr/>
          <p:nvPr/>
        </p:nvSpPr>
        <p:spPr>
          <a:xfrm>
            <a:off x="552960" y="5039280"/>
            <a:ext cx="5470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666666"/>
                </a:solidFill>
                <a:latin typeface="Calibri"/>
                <a:ea typeface="DejaVu Sans"/>
              </a:rPr>
              <a:t>Author:  </a:t>
            </a:r>
            <a:r>
              <a:rPr b="0" lang="cs-CZ" sz="2400" spc="-1" strike="noStrike">
                <a:solidFill>
                  <a:srgbClr val="666666"/>
                </a:solidFill>
                <a:latin typeface="Calibri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666666"/>
                </a:solidFill>
                <a:latin typeface="Calibri"/>
                <a:ea typeface="DejaVu Sans"/>
              </a:rPr>
              <a:t>Jiří Švácha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" name="Zástupný symbol pro datum 1"/>
          <p:cNvSpPr/>
          <p:nvPr/>
        </p:nvSpPr>
        <p:spPr>
          <a:xfrm>
            <a:off x="4543560" y="7185600"/>
            <a:ext cx="107460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0861D795-6994-46C6-85BF-E144702558D4}" type="datetime1">
              <a:rPr b="0" lang="cs-CZ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31.01.2025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25" name="CustomShape 1"/>
          <p:cNvSpPr/>
          <p:nvPr/>
        </p:nvSpPr>
        <p:spPr>
          <a:xfrm>
            <a:off x="4219920" y="7128360"/>
            <a:ext cx="322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Date: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6" name="TextBox 2"/>
          <p:cNvSpPr/>
          <p:nvPr/>
        </p:nvSpPr>
        <p:spPr>
          <a:xfrm>
            <a:off x="392040" y="6816240"/>
            <a:ext cx="806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cs-CZ" sz="1800" spc="-1" strike="noStrike">
                <a:solidFill>
                  <a:srgbClr val="a6a6a6"/>
                </a:solidFill>
                <a:latin typeface="Roboto"/>
                <a:ea typeface="DejaVu Sans"/>
              </a:rPr>
              <a:t>Visit to</a:t>
            </a:r>
            <a:r>
              <a:rPr b="0" lang="en-US" sz="1800" spc="-1" strike="noStrike">
                <a:solidFill>
                  <a:srgbClr val="a6a6a6"/>
                </a:solidFill>
                <a:latin typeface="Roboto"/>
                <a:ea typeface="DejaVu Sans"/>
              </a:rPr>
              <a:t> Harwell Science and Innovation Campus</a:t>
            </a:r>
            <a:r>
              <a:rPr b="0" lang="cs-CZ" sz="1800" spc="-1" strike="noStrike">
                <a:solidFill>
                  <a:srgbClr val="a6a6a6"/>
                </a:solidFill>
                <a:latin typeface="Roboto"/>
                <a:ea typeface="DejaVu Sans"/>
              </a:rPr>
              <a:t>, February 5–6, 2025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707070"/>
                </a:solidFill>
                <a:latin typeface="Calibri"/>
                <a:ea typeface="DejaVu Sans"/>
              </a:rPr>
              <a:t>Motivation for change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5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Standardisation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LabView limitations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Deployment process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Authentication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Limitation of control from multiple locations at once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UX Designer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707070"/>
                </a:solidFill>
                <a:latin typeface="Calibri"/>
                <a:ea typeface="DejaVu Sans"/>
              </a:rPr>
              <a:t>Motivation for change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7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Standardisation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LabView limitations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Deployment process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Authentication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Limitation of control from multiple locations at once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UX Designer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707070"/>
                </a:solidFill>
                <a:latin typeface="Calibri"/>
                <a:ea typeface="DejaVu Sans"/>
              </a:rPr>
              <a:t>Motivation for change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9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Standardisation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LabView limitations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Deployment process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Authentication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Limitation of control from multiple locations at once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UX Designer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707070"/>
                </a:solidFill>
                <a:latin typeface="Calibri"/>
                <a:ea typeface="DejaVu Sans"/>
              </a:rPr>
              <a:t>Motivation for change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1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Standardisation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LabView limitations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Deployment process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Authentication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Limitation of control from multiple locations at once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UX Designer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Vision: EPICS for the Web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Use modern web technologies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Web Server as an EPICS Web Gateway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Web Client as a lightweight HMI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Easy deployment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Vision: EPICS for the Web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5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Use modern web technologies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Web Server as an EPICS Web Gateway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Web Client as a lightweight HMI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Easy deployment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Vision: EPICS for the Web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7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Use modern web technologies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Web Server as an EPICS Web Gateway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Web Client as a lightweight HMI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Easy deployment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Vision: EPICS for the Web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9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Use modern web technologies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Web Server as an EPICS Web Gateway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Web Client as a lightweight HMI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Easy deployment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Architecture Overview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Rectangle: Rounded Corners 2"/>
          <p:cNvSpPr/>
          <p:nvPr/>
        </p:nvSpPr>
        <p:spPr>
          <a:xfrm>
            <a:off x="341640" y="2180520"/>
            <a:ext cx="1024200" cy="5083920"/>
          </a:xfrm>
          <a:prstGeom prst="roundRect">
            <a:avLst>
              <a:gd name="adj" fmla="val 16667"/>
            </a:avLst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cs-CZ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EPICS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Rectangle: Rounded Corners 3"/>
          <p:cNvSpPr/>
          <p:nvPr/>
        </p:nvSpPr>
        <p:spPr>
          <a:xfrm>
            <a:off x="2164680" y="2199960"/>
            <a:ext cx="5068440" cy="508392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28724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cs-CZ" sz="1800" spc="-1" strike="noStrike">
                <a:solidFill>
                  <a:srgbClr val="28724f"/>
                </a:solidFill>
                <a:latin typeface="Arial"/>
                <a:ea typeface="DejaVu Sans"/>
              </a:rPr>
              <a:t>Web Server - Gateway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Rectangle: Rounded Corners 4"/>
          <p:cNvSpPr/>
          <p:nvPr/>
        </p:nvSpPr>
        <p:spPr>
          <a:xfrm>
            <a:off x="8031960" y="2180520"/>
            <a:ext cx="5068440" cy="508392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af272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cs-CZ" sz="1800" spc="-1" strike="noStrike">
                <a:solidFill>
                  <a:srgbClr val="af272f"/>
                </a:solidFill>
                <a:latin typeface="Arial"/>
                <a:ea typeface="DejaVu Sans"/>
              </a:rPr>
              <a:t>Web Client – Web App - HMI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Straight Arrow Connector 6"/>
          <p:cNvSpPr/>
          <p:nvPr/>
        </p:nvSpPr>
        <p:spPr>
          <a:xfrm>
            <a:off x="1366560" y="3416400"/>
            <a:ext cx="110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e553b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Straight Arrow Connector 7"/>
          <p:cNvSpPr/>
          <p:nvPr/>
        </p:nvSpPr>
        <p:spPr>
          <a:xfrm>
            <a:off x="1366560" y="3860280"/>
            <a:ext cx="110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e553b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Straight Arrow Connector 8"/>
          <p:cNvSpPr/>
          <p:nvPr/>
        </p:nvSpPr>
        <p:spPr>
          <a:xfrm>
            <a:off x="1366560" y="4292280"/>
            <a:ext cx="110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e553b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Straight Arrow Connector 9"/>
          <p:cNvSpPr/>
          <p:nvPr/>
        </p:nvSpPr>
        <p:spPr>
          <a:xfrm>
            <a:off x="1366560" y="4722840"/>
            <a:ext cx="110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e553b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Straight Arrow Connector 10"/>
          <p:cNvSpPr/>
          <p:nvPr/>
        </p:nvSpPr>
        <p:spPr>
          <a:xfrm>
            <a:off x="1366560" y="5176440"/>
            <a:ext cx="110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e553b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Straight Arrow Connector 11"/>
          <p:cNvSpPr/>
          <p:nvPr/>
        </p:nvSpPr>
        <p:spPr>
          <a:xfrm>
            <a:off x="1366560" y="5679000"/>
            <a:ext cx="110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e553b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TextBox 12"/>
          <p:cNvSpPr/>
          <p:nvPr/>
        </p:nvSpPr>
        <p:spPr>
          <a:xfrm>
            <a:off x="1085040" y="1595880"/>
            <a:ext cx="1360440" cy="363960"/>
          </a:xfrm>
          <a:prstGeom prst="rect">
            <a:avLst/>
          </a:prstGeom>
          <a:noFill/>
          <a:ln w="0">
            <a:solidFill>
              <a:srgbClr val="1e553b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cs-CZ" sz="1800" spc="-1" strike="noStrike">
                <a:solidFill>
                  <a:srgbClr val="1e553b"/>
                </a:solidFill>
                <a:latin typeface="Arial"/>
                <a:ea typeface="DejaVu Sans"/>
              </a:rPr>
              <a:t>ca monitors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Straight Arrow Connector 14"/>
          <p:cNvSpPr/>
          <p:nvPr/>
        </p:nvSpPr>
        <p:spPr>
          <a:xfrm>
            <a:off x="1765440" y="1965240"/>
            <a:ext cx="360" cy="128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e553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Rectangle: Rounded Corners 15"/>
          <p:cNvSpPr/>
          <p:nvPr/>
        </p:nvSpPr>
        <p:spPr>
          <a:xfrm>
            <a:off x="8224560" y="2923920"/>
            <a:ext cx="4727160" cy="4109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>
            <a:solidFill>
              <a:srgbClr val="72225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cs-CZ" sz="1800" spc="-1" strike="noStrike">
                <a:solidFill>
                  <a:srgbClr val="39112c"/>
                </a:solidFill>
                <a:latin typeface="Arial"/>
                <a:ea typeface="DejaVu Sans"/>
              </a:rPr>
              <a:t>WebSocket</a:t>
            </a:r>
            <a:r>
              <a:rPr b="1" lang="cs-CZ" sz="1800" spc="-1" strike="noStrike">
                <a:solidFill>
                  <a:srgbClr val="39112c"/>
                </a:solidFill>
                <a:latin typeface="Arial"/>
                <a:ea typeface="DejaVu Sans"/>
              </a:rPr>
              <a:t> Provider Component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Rectangle: Rounded Corners 16"/>
          <p:cNvSpPr/>
          <p:nvPr/>
        </p:nvSpPr>
        <p:spPr>
          <a:xfrm>
            <a:off x="10198080" y="4325760"/>
            <a:ext cx="2159640" cy="652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9bdbd"/>
              </a:gs>
              <a:gs pos="100000">
                <a:srgbClr val="ffe3e3"/>
              </a:gs>
            </a:gsLst>
            <a:lin ang="16200000"/>
          </a:gradFill>
          <a:ln>
            <a:solidFill>
              <a:srgbClr val="ae232a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cs-CZ" sz="1600" spc="-1" strike="noStrike">
                <a:solidFill>
                  <a:srgbClr val="39112c"/>
                </a:solidFill>
                <a:latin typeface="Arial"/>
                <a:ea typeface="DejaVu Sans"/>
              </a:rPr>
              <a:t>HMI Component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4" name="Straight Arrow Connector 19"/>
          <p:cNvSpPr/>
          <p:nvPr/>
        </p:nvSpPr>
        <p:spPr>
          <a:xfrm flipV="1">
            <a:off x="10635120" y="3546360"/>
            <a:ext cx="360" cy="59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561a4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angle: Rounded Corners 22"/>
          <p:cNvSpPr/>
          <p:nvPr/>
        </p:nvSpPr>
        <p:spPr>
          <a:xfrm>
            <a:off x="10198080" y="5099400"/>
            <a:ext cx="2159640" cy="652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9bdbd"/>
              </a:gs>
              <a:gs pos="100000">
                <a:srgbClr val="ffe3e3"/>
              </a:gs>
            </a:gsLst>
            <a:lin ang="16200000"/>
          </a:gradFill>
          <a:ln>
            <a:solidFill>
              <a:srgbClr val="ae232a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cs-CZ" sz="1600" spc="-1" strike="noStrike">
                <a:solidFill>
                  <a:srgbClr val="39112c"/>
                </a:solidFill>
                <a:latin typeface="Arial"/>
                <a:ea typeface="DejaVu Sans"/>
              </a:rPr>
              <a:t>HMI Component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Rectangle: Rounded Corners 23"/>
          <p:cNvSpPr/>
          <p:nvPr/>
        </p:nvSpPr>
        <p:spPr>
          <a:xfrm>
            <a:off x="10198080" y="5900760"/>
            <a:ext cx="2159640" cy="652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9bdbd"/>
              </a:gs>
              <a:gs pos="100000">
                <a:srgbClr val="ffe3e3"/>
              </a:gs>
            </a:gsLst>
            <a:lin ang="16200000"/>
          </a:gradFill>
          <a:ln>
            <a:solidFill>
              <a:srgbClr val="ae232a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cs-CZ" sz="1600" spc="-1" strike="noStrike">
                <a:solidFill>
                  <a:srgbClr val="39112c"/>
                </a:solidFill>
                <a:latin typeface="Arial"/>
                <a:ea typeface="DejaVu Sans"/>
              </a:rPr>
              <a:t>HMI Component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Rectangle 25"/>
          <p:cNvSpPr/>
          <p:nvPr/>
        </p:nvSpPr>
        <p:spPr>
          <a:xfrm>
            <a:off x="10049040" y="4140000"/>
            <a:ext cx="2460240" cy="2531520"/>
          </a:xfrm>
          <a:prstGeom prst="rect">
            <a:avLst/>
          </a:prstGeom>
          <a:noFill/>
          <a:ln w="9525">
            <a:solidFill>
              <a:srgbClr val="7222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TextBox 26"/>
          <p:cNvSpPr/>
          <p:nvPr/>
        </p:nvSpPr>
        <p:spPr>
          <a:xfrm>
            <a:off x="10685880" y="3652560"/>
            <a:ext cx="2197440" cy="363960"/>
          </a:xfrm>
          <a:prstGeom prst="rect">
            <a:avLst/>
          </a:prstGeom>
          <a:noFill/>
          <a:ln w="0"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cs-CZ" sz="1800" spc="-1" strike="noStrike">
                <a:solidFill>
                  <a:srgbClr val="00b050"/>
                </a:solidFill>
                <a:latin typeface="Arial"/>
                <a:ea typeface="DejaVu Sans"/>
              </a:rPr>
              <a:t>Register to provider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Connector: Elbow 28"/>
          <p:cNvSpPr/>
          <p:nvPr/>
        </p:nvSpPr>
        <p:spPr>
          <a:xfrm flipH="1" rot="16200000">
            <a:off x="8732160" y="3853440"/>
            <a:ext cx="1446120" cy="1044360"/>
          </a:xfrm>
          <a:prstGeom prst="bentConnector3">
            <a:avLst>
              <a:gd name="adj1" fmla="val 99998"/>
            </a:avLst>
          </a:prstGeom>
          <a:noFill/>
          <a:ln w="19050">
            <a:solidFill>
              <a:srgbClr val="722257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TextBox 32"/>
          <p:cNvSpPr/>
          <p:nvPr/>
        </p:nvSpPr>
        <p:spPr>
          <a:xfrm>
            <a:off x="8847720" y="5214600"/>
            <a:ext cx="1041840" cy="912600"/>
          </a:xfrm>
          <a:prstGeom prst="rect">
            <a:avLst/>
          </a:prstGeom>
          <a:noFill/>
          <a:ln w="0"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cs-CZ" sz="1800" spc="-1" strike="noStrike">
                <a:solidFill>
                  <a:srgbClr val="00b050"/>
                </a:solidFill>
                <a:latin typeface="Arial"/>
                <a:ea typeface="DejaVu Sans"/>
              </a:rPr>
              <a:t>Provide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cs-CZ" sz="1800" spc="-1" strike="noStrike">
                <a:solidFill>
                  <a:srgbClr val="00b050"/>
                </a:solidFill>
                <a:latin typeface="Arial"/>
                <a:ea typeface="DejaVu Sans"/>
              </a:rPr>
              <a:t>PVs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cs-CZ" sz="1800" spc="-1" strike="noStrike">
                <a:solidFill>
                  <a:srgbClr val="00b050"/>
                </a:solidFill>
                <a:latin typeface="Arial"/>
                <a:ea typeface="DejaVu Sans"/>
              </a:rPr>
              <a:t>changes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Rectangle: Rounded Corners 33"/>
          <p:cNvSpPr/>
          <p:nvPr/>
        </p:nvSpPr>
        <p:spPr>
          <a:xfrm>
            <a:off x="5828400" y="2994480"/>
            <a:ext cx="1160280" cy="2683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  <a:buNone/>
            </a:pPr>
            <a:r>
              <a:rPr b="0" lang="cs-CZ" sz="1600" spc="-1" strike="noStrike">
                <a:solidFill>
                  <a:srgbClr val="ffffff"/>
                </a:solidFill>
                <a:latin typeface="Arial"/>
                <a:ea typeface="DejaVu Sans"/>
              </a:rPr>
              <a:t>Auth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</a:pPr>
            <a:r>
              <a:rPr b="0" lang="cs-CZ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2" name="Rectangle: Rounded Corners 34"/>
          <p:cNvSpPr/>
          <p:nvPr/>
        </p:nvSpPr>
        <p:spPr>
          <a:xfrm>
            <a:off x="4253400" y="3014640"/>
            <a:ext cx="1374840" cy="266364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  <a:buNone/>
            </a:pPr>
            <a:r>
              <a:rPr b="0" lang="cs-CZ" sz="1600" spc="-1" strike="noStrike">
                <a:solidFill>
                  <a:srgbClr val="ffffff"/>
                </a:solidFill>
                <a:latin typeface="Arial"/>
                <a:ea typeface="DejaVu Sans"/>
              </a:rPr>
              <a:t>One Place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</a:pPr>
            <a:r>
              <a:rPr b="0" lang="cs-CZ" sz="1600" spc="-1" strike="noStrike">
                <a:solidFill>
                  <a:srgbClr val="ffffff"/>
                </a:solidFill>
                <a:latin typeface="Arial"/>
                <a:ea typeface="DejaVu Sans"/>
              </a:rPr>
              <a:t>Operations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</a:pPr>
            <a:r>
              <a:rPr b="0" lang="cs-CZ" sz="1600" spc="-1" strike="noStrike">
                <a:solidFill>
                  <a:srgbClr val="ffffff"/>
                </a:solidFill>
                <a:latin typeface="Arial"/>
                <a:ea typeface="DejaVu Sans"/>
              </a:rPr>
              <a:t>Limiter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</a:pPr>
            <a:r>
              <a:rPr b="0" lang="cs-CZ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3" name="Rectangle: Rounded Corners 35"/>
          <p:cNvSpPr/>
          <p:nvPr/>
        </p:nvSpPr>
        <p:spPr>
          <a:xfrm>
            <a:off x="2473920" y="3014640"/>
            <a:ext cx="1529280" cy="39283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  <a:buNone/>
            </a:pPr>
            <a:r>
              <a:rPr b="0" lang="cs-CZ" sz="1600" spc="-1" strike="noStrike">
                <a:solidFill>
                  <a:srgbClr val="ffffff"/>
                </a:solidFill>
                <a:latin typeface="Arial"/>
                <a:ea typeface="DejaVu Sans"/>
              </a:rPr>
              <a:t>Smart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</a:pPr>
            <a:r>
              <a:rPr b="0" lang="cs-CZ" sz="1600" spc="-1" strike="noStrike">
                <a:solidFill>
                  <a:srgbClr val="ffffff"/>
                </a:solidFill>
                <a:latin typeface="Arial"/>
                <a:ea typeface="DejaVu Sans"/>
              </a:rPr>
              <a:t>PVs to Channels Provider 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Straight Arrow Connector 37"/>
          <p:cNvSpPr/>
          <p:nvPr/>
        </p:nvSpPr>
        <p:spPr>
          <a:xfrm>
            <a:off x="7233840" y="4723920"/>
            <a:ext cx="990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e553b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TextBox 39"/>
          <p:cNvSpPr/>
          <p:nvPr/>
        </p:nvSpPr>
        <p:spPr>
          <a:xfrm>
            <a:off x="6493320" y="1583640"/>
            <a:ext cx="2423880" cy="363960"/>
          </a:xfrm>
          <a:prstGeom prst="rect">
            <a:avLst/>
          </a:prstGeom>
          <a:noFill/>
          <a:ln w="0">
            <a:solidFill>
              <a:srgbClr val="1e553b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cs-CZ" sz="1800" spc="-1" strike="noStrike">
                <a:solidFill>
                  <a:srgbClr val="1e553b"/>
                </a:solidFill>
                <a:latin typeface="Arial"/>
                <a:ea typeface="DejaVu Sans"/>
              </a:rPr>
              <a:t>websocket connection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Straight Arrow Connector 40"/>
          <p:cNvSpPr/>
          <p:nvPr/>
        </p:nvSpPr>
        <p:spPr>
          <a:xfrm>
            <a:off x="7705800" y="1953000"/>
            <a:ext cx="11160" cy="276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e553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Straight Arrow Connector 44"/>
          <p:cNvSpPr/>
          <p:nvPr/>
        </p:nvSpPr>
        <p:spPr>
          <a:xfrm>
            <a:off x="6989400" y="4722840"/>
            <a:ext cx="24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e553b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Straight Arrow Connector 49"/>
          <p:cNvSpPr/>
          <p:nvPr/>
        </p:nvSpPr>
        <p:spPr>
          <a:xfrm flipH="1">
            <a:off x="5628240" y="4572000"/>
            <a:ext cx="198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28724f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Straight Arrow Connector 50"/>
          <p:cNvSpPr/>
          <p:nvPr/>
        </p:nvSpPr>
        <p:spPr>
          <a:xfrm flipH="1">
            <a:off x="4003200" y="4490640"/>
            <a:ext cx="24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28724f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Straight Arrow Connector 194"/>
          <p:cNvSpPr/>
          <p:nvPr/>
        </p:nvSpPr>
        <p:spPr>
          <a:xfrm>
            <a:off x="4003920" y="6137640"/>
            <a:ext cx="3229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28724f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pull dir="l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Tech-Stack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2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Server side: Python, FastAPI, aioca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Client side: Web Components, TypeScript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pull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Agenda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8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Introduction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Vision: EPICS for the Web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Architecture Overview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Tech-stack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Examples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Future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Conclusion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pull dir="l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Examples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4" name="Picture 3" descr="A group of rectangular objects with different shape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1097280" y="1630440"/>
            <a:ext cx="11095200" cy="5582520"/>
          </a:xfrm>
          <a:prstGeom prst="rect">
            <a:avLst/>
          </a:prstGeom>
          <a:ln w="0">
            <a:noFill/>
          </a:ln>
        </p:spPr>
      </p:pic>
    </p:spTree>
  </p:cSld>
  <p:transition spd="med">
    <p:pull dir="l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Examples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6" name="Picture 2" descr="A group of white boxes with black text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1200240" y="1498320"/>
            <a:ext cx="11041560" cy="5792400"/>
          </a:xfrm>
          <a:prstGeom prst="rect">
            <a:avLst/>
          </a:prstGeom>
          <a:ln w="0">
            <a:noFill/>
          </a:ln>
        </p:spPr>
      </p:pic>
    </p:spTree>
  </p:cSld>
  <p:transition spd="med">
    <p:pull dir="l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Examples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8" name="Picture 7" descr=""/>
          <p:cNvPicPr/>
          <p:nvPr/>
        </p:nvPicPr>
        <p:blipFill>
          <a:blip r:embed="rId1"/>
          <a:stretch/>
        </p:blipFill>
        <p:spPr>
          <a:xfrm>
            <a:off x="4574520" y="765720"/>
            <a:ext cx="2373840" cy="6436800"/>
          </a:xfrm>
          <a:prstGeom prst="rect">
            <a:avLst/>
          </a:prstGeom>
          <a:ln w="0">
            <a:noFill/>
          </a:ln>
        </p:spPr>
      </p:pic>
      <p:pic>
        <p:nvPicPr>
          <p:cNvPr id="199" name="Picture 9" descr=""/>
          <p:cNvPicPr/>
          <p:nvPr/>
        </p:nvPicPr>
        <p:blipFill>
          <a:blip r:embed="rId2"/>
          <a:stretch/>
        </p:blipFill>
        <p:spPr>
          <a:xfrm>
            <a:off x="7861320" y="1608840"/>
            <a:ext cx="4333320" cy="2171160"/>
          </a:xfrm>
          <a:prstGeom prst="rect">
            <a:avLst/>
          </a:prstGeom>
          <a:ln w="0">
            <a:noFill/>
          </a:ln>
        </p:spPr>
      </p:pic>
      <p:pic>
        <p:nvPicPr>
          <p:cNvPr id="200" name="Picture 11" descr=""/>
          <p:cNvPicPr/>
          <p:nvPr/>
        </p:nvPicPr>
        <p:blipFill>
          <a:blip r:embed="rId3"/>
          <a:stretch/>
        </p:blipFill>
        <p:spPr>
          <a:xfrm>
            <a:off x="7861320" y="4241880"/>
            <a:ext cx="4542840" cy="2628360"/>
          </a:xfrm>
          <a:prstGeom prst="rect">
            <a:avLst/>
          </a:prstGeom>
          <a:ln w="0">
            <a:noFill/>
          </a:ln>
        </p:spPr>
      </p:pic>
      <p:pic>
        <p:nvPicPr>
          <p:cNvPr id="201" name="Picture 13" descr=""/>
          <p:cNvPicPr/>
          <p:nvPr/>
        </p:nvPicPr>
        <p:blipFill>
          <a:blip r:embed="rId4"/>
          <a:stretch/>
        </p:blipFill>
        <p:spPr>
          <a:xfrm>
            <a:off x="972000" y="2864160"/>
            <a:ext cx="2637720" cy="3009240"/>
          </a:xfrm>
          <a:prstGeom prst="rect">
            <a:avLst/>
          </a:prstGeom>
          <a:ln w="0">
            <a:noFill/>
          </a:ln>
        </p:spPr>
      </p:pic>
    </p:spTree>
  </p:cSld>
  <p:transition spd="med">
    <p:pull dir="l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Examples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3" name="Picture 6" descr=""/>
          <p:cNvPicPr/>
          <p:nvPr/>
        </p:nvPicPr>
        <p:blipFill>
          <a:blip r:embed="rId1"/>
          <a:stretch/>
        </p:blipFill>
        <p:spPr>
          <a:xfrm>
            <a:off x="376560" y="3019320"/>
            <a:ext cx="5973120" cy="198648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6762960" y="1905480"/>
            <a:ext cx="6038280" cy="4266360"/>
          </a:xfrm>
          <a:prstGeom prst="rect">
            <a:avLst/>
          </a:prstGeom>
          <a:ln w="0">
            <a:noFill/>
          </a:ln>
        </p:spPr>
      </p:pic>
    </p:spTree>
  </p:cSld>
  <p:transition spd="med">
    <p:pull dir="l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Future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6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Demo project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Server side services implementations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Web Components library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Complex client application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pull dir="l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Conclusion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8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 still need to perform more load/stress tests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Hiring of the UX designer was a great choice – unified UI design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design of new GUIs should always go through the UX designer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Implementation and deployment should then be very fast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Satisfied operators and less workload for technical support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pull dir="l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2"/>
          <p:cNvSpPr/>
          <p:nvPr/>
        </p:nvSpPr>
        <p:spPr>
          <a:xfrm>
            <a:off x="552960" y="2592000"/>
            <a:ext cx="5470560" cy="13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Thank</a:t>
            </a: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 you for your attention!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0" name="TextShape 3"/>
          <p:cNvSpPr/>
          <p:nvPr/>
        </p:nvSpPr>
        <p:spPr>
          <a:xfrm>
            <a:off x="552960" y="5039280"/>
            <a:ext cx="5470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666666"/>
                </a:solidFill>
                <a:latin typeface="Calibri"/>
                <a:ea typeface="DejaVu Sans"/>
              </a:rPr>
              <a:t>Author:  </a:t>
            </a:r>
            <a:r>
              <a:rPr b="0" lang="cs-CZ" sz="2400" spc="-1" strike="noStrike">
                <a:solidFill>
                  <a:srgbClr val="666666"/>
                </a:solidFill>
                <a:latin typeface="Calibri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666666"/>
                </a:solidFill>
                <a:latin typeface="Calibri"/>
                <a:ea typeface="DejaVu Sans"/>
              </a:rPr>
              <a:t>Jiří Švácha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1" name="TextBox 7"/>
          <p:cNvSpPr/>
          <p:nvPr/>
        </p:nvSpPr>
        <p:spPr>
          <a:xfrm>
            <a:off x="392040" y="6816240"/>
            <a:ext cx="806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cs-CZ" sz="1800" spc="-1" strike="noStrike">
                <a:solidFill>
                  <a:srgbClr val="a6a6a6"/>
                </a:solidFill>
                <a:latin typeface="Roboto"/>
                <a:ea typeface="DejaVu Sans"/>
              </a:rPr>
              <a:t>Visit to</a:t>
            </a:r>
            <a:r>
              <a:rPr b="0" lang="en-US" sz="1800" spc="-1" strike="noStrike">
                <a:solidFill>
                  <a:srgbClr val="a6a6a6"/>
                </a:solidFill>
                <a:latin typeface="Roboto"/>
                <a:ea typeface="DejaVu Sans"/>
              </a:rPr>
              <a:t> Harwell Science and Innovation Campus</a:t>
            </a:r>
            <a:r>
              <a:rPr b="0" lang="cs-CZ" sz="1800" spc="-1" strike="noStrike">
                <a:solidFill>
                  <a:srgbClr val="a6a6a6"/>
                </a:solidFill>
                <a:latin typeface="Roboto"/>
                <a:ea typeface="DejaVu Sans"/>
              </a:rPr>
              <a:t>, February 5–6, 2025 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pull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HMIs as an essential component for successful operation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Current situation at ELI – Beamlines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Motivation for change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pull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2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HMIs as an essential component for successful operation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Current situation at ELI – Beamlines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Motivation for change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707070"/>
                </a:solidFill>
                <a:latin typeface="Calibri"/>
                <a:ea typeface="DejaVu Sans"/>
              </a:rPr>
              <a:t>Current situation at ELI – Beamlines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34" name="Picture 6" descr=""/>
          <p:cNvPicPr/>
          <p:nvPr/>
        </p:nvPicPr>
        <p:blipFill>
          <a:blip r:embed="rId1"/>
          <a:stretch/>
        </p:blipFill>
        <p:spPr>
          <a:xfrm>
            <a:off x="282960" y="1925640"/>
            <a:ext cx="6127920" cy="484812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8" descr=""/>
          <p:cNvPicPr/>
          <p:nvPr/>
        </p:nvPicPr>
        <p:blipFill>
          <a:blip r:embed="rId2"/>
          <a:stretch/>
        </p:blipFill>
        <p:spPr>
          <a:xfrm>
            <a:off x="7031520" y="1681200"/>
            <a:ext cx="5793120" cy="5337360"/>
          </a:xfrm>
          <a:prstGeom prst="rect">
            <a:avLst/>
          </a:prstGeom>
          <a:ln w="0">
            <a:noFill/>
          </a:ln>
        </p:spPr>
      </p:pic>
    </p:spTree>
  </p:cSld>
  <p:transition spd="med">
    <p:pull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707070"/>
                </a:solidFill>
                <a:latin typeface="Calibri"/>
                <a:ea typeface="DejaVu Sans"/>
              </a:rPr>
              <a:t>Current situation at ELI – Beamlines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37" name="Picture 10" descr=""/>
          <p:cNvPicPr/>
          <p:nvPr/>
        </p:nvPicPr>
        <p:blipFill>
          <a:blip r:embed="rId1"/>
          <a:stretch/>
        </p:blipFill>
        <p:spPr>
          <a:xfrm>
            <a:off x="3056760" y="1584360"/>
            <a:ext cx="7328880" cy="5497920"/>
          </a:xfrm>
          <a:prstGeom prst="rect">
            <a:avLst/>
          </a:prstGeom>
          <a:ln w="0">
            <a:noFill/>
          </a:ln>
        </p:spPr>
      </p:pic>
    </p:spTree>
  </p:cSld>
  <p:transition spd="med">
    <p:pull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HMIs as an essential component for successful operation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Current situation at ELI – Beamlines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Motivation for change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pull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707070"/>
                </a:solidFill>
                <a:latin typeface="Calibri"/>
                <a:ea typeface="DejaVu Sans"/>
              </a:rPr>
              <a:t>Motivation for change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1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Standardisation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LabView limitations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Deployment process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Authentication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Limitation of control from multiple locations at once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UX Designer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/>
          <p:nvPr/>
        </p:nvSpPr>
        <p:spPr>
          <a:xfrm>
            <a:off x="3891960" y="270000"/>
            <a:ext cx="77421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3200" spc="-1" strike="noStrike">
                <a:solidFill>
                  <a:srgbClr val="666666"/>
                </a:solidFill>
                <a:latin typeface="Calibri"/>
                <a:ea typeface="DejaVu Sans"/>
              </a:rPr>
              <a:t>Introduction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707070"/>
                </a:solidFill>
                <a:latin typeface="Calibri"/>
                <a:ea typeface="DejaVu Sans"/>
              </a:rPr>
              <a:t>Motivation for change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3" name="TextShape 4"/>
          <p:cNvSpPr/>
          <p:nvPr/>
        </p:nvSpPr>
        <p:spPr>
          <a:xfrm>
            <a:off x="1579320" y="1548000"/>
            <a:ext cx="10054800" cy="49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Standardisation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LabView limitations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Deployment process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Authentication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Limitation of control from multiple locations at once</a:t>
            </a:r>
            <a:endParaRPr b="0" lang="en-US" sz="2400" spc="-1" strike="noStrike">
              <a:latin typeface="Arial"/>
            </a:endParaRPr>
          </a:p>
          <a:p>
            <a:pPr marL="343440" indent="-34308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cs-CZ" sz="2400" spc="-1" strike="noStrike">
                <a:solidFill>
                  <a:srgbClr val="bfbfbf"/>
                </a:solidFill>
                <a:latin typeface="Calibri"/>
                <a:ea typeface="DejaVu Sans"/>
              </a:rPr>
              <a:t>UX Designer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c3c3c"/>
      </a:dk2>
      <a:lt2>
        <a:srgbClr val="e1e1e1"/>
      </a:lt2>
      <a:accent1>
        <a:srgbClr val="f26722"/>
      </a:accent1>
      <a:accent2>
        <a:srgbClr val="3d3d3d"/>
      </a:accent2>
      <a:accent3>
        <a:srgbClr val="ed8b00"/>
      </a:accent3>
      <a:accent4>
        <a:srgbClr val="28724f"/>
      </a:accent4>
      <a:accent5>
        <a:srgbClr val="722257"/>
      </a:accent5>
      <a:accent6>
        <a:srgbClr val="af272f"/>
      </a:accent6>
      <a:hlink>
        <a:srgbClr val="f26722"/>
      </a:hlink>
      <a:folHlink>
        <a:srgbClr val="f2672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c3c3c"/>
      </a:dk2>
      <a:lt2>
        <a:srgbClr val="e1e1e1"/>
      </a:lt2>
      <a:accent1>
        <a:srgbClr val="f26722"/>
      </a:accent1>
      <a:accent2>
        <a:srgbClr val="3d3d3d"/>
      </a:accent2>
      <a:accent3>
        <a:srgbClr val="ed8b00"/>
      </a:accent3>
      <a:accent4>
        <a:srgbClr val="28724f"/>
      </a:accent4>
      <a:accent5>
        <a:srgbClr val="722257"/>
      </a:accent5>
      <a:accent6>
        <a:srgbClr val="af272f"/>
      </a:accent6>
      <a:hlink>
        <a:srgbClr val="f26722"/>
      </a:hlink>
      <a:folHlink>
        <a:srgbClr val="f2672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c3c3c"/>
      </a:dk2>
      <a:lt2>
        <a:srgbClr val="e1e1e1"/>
      </a:lt2>
      <a:accent1>
        <a:srgbClr val="f26722"/>
      </a:accent1>
      <a:accent2>
        <a:srgbClr val="3d3d3d"/>
      </a:accent2>
      <a:accent3>
        <a:srgbClr val="ed8b00"/>
      </a:accent3>
      <a:accent4>
        <a:srgbClr val="28724f"/>
      </a:accent4>
      <a:accent5>
        <a:srgbClr val="722257"/>
      </a:accent5>
      <a:accent6>
        <a:srgbClr val="af272f"/>
      </a:accent6>
      <a:hlink>
        <a:srgbClr val="f26722"/>
      </a:hlink>
      <a:folHlink>
        <a:srgbClr val="f2672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prezentace</Template>
  <TotalTime>253</TotalTime>
  <Application>LibreOffice/7.3.7.2$Linux_X86_64 LibreOffice_project/30$Build-2</Application>
  <AppVersion>15.0000</AppVersion>
  <Words>478</Words>
  <Paragraphs>149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2022-12-03T10:45:28Z</dcterms:created>
  <dc:creator/>
  <dc:description/>
  <dc:language>en-US</dc:language>
  <cp:lastModifiedBy/>
  <dcterms:modified xsi:type="dcterms:W3CDTF">2025-01-31T18:04:01Z</dcterms:modified>
  <cp:revision>22</cp:revision>
  <dc:subject/>
  <dc:title>Prezentace aplikace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Custom</vt:lpwstr>
  </property>
  <property fmtid="{D5CDD505-2E9C-101B-9397-08002B2CF9AE}" pid="4" name="Slides">
    <vt:i4>26</vt:i4>
  </property>
</Properties>
</file>